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61" r:id="rId12"/>
    <p:sldId id="262" r:id="rId13"/>
    <p:sldId id="259" r:id="rId14"/>
    <p:sldId id="260" r:id="rId15"/>
    <p:sldId id="263" r:id="rId16"/>
    <p:sldId id="264" r:id="rId17"/>
    <p:sldId id="267" r:id="rId18"/>
  </p:sldIdLst>
  <p:sldSz cx="7556500" cy="5334000"/>
  <p:notesSz cx="6858000" cy="9144000"/>
  <p:embeddedFontLst>
    <p:embeddedFont>
      <p:font typeface="Helvetica Neue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dqw1vY+ln5cCZqK4NaJqimcdQ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‹N°›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7CF1FFC3-0E51-95B8-2377-017108DA8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0646F369-E8FD-F8D5-8BDF-17AC5E6C7B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24089403-B0D2-8E02-D831-B473870F24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2B755613-2911-E88F-D7BE-C645E48933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008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3F310900-6D48-7754-5352-0660224C3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46462D2B-375F-47FD-8A3C-28DD5168BB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C6462BBC-6E8D-5079-B5BE-28F2C25A57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D249333E-EDA3-40A2-FAB4-0E70C81865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07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B0950315-CA18-2033-E4F6-4247A7080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D69243E5-2973-0565-9198-01229E059C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9FF939A9-CF27-BC3B-280C-0F903DDBA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B64456D9-354A-2290-7F7B-5F4E171763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630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55E6BCE3-5C7E-94D6-F5F3-35E57E70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1493FE56-D041-9248-4332-6DA99B787B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81515D76-7AB5-C63F-42B4-7C53D7BB6F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7A13396C-F5E0-5D95-9C37-426266D779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782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EE4483A3-0FF4-7B33-2C44-15FDB2CC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4CE9DB9D-F6F6-2BC0-64C3-698528D41B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99CEEDE6-39C7-8B82-673B-350AEB0430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8F110E12-EF0C-6328-85A8-2377882DF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687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0CC03C0A-DB90-0730-0345-B9D07B9C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>
            <a:extLst>
              <a:ext uri="{FF2B5EF4-FFF2-40B4-BE49-F238E27FC236}">
                <a16:creationId xmlns:a16="http://schemas.microsoft.com/office/drawing/2014/main" id="{FBECD411-80B8-DDAE-3E9E-210ADA01CB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/>
          </a:p>
        </p:txBody>
      </p:sp>
      <p:sp>
        <p:nvSpPr>
          <p:cNvPr id="63" name="Google Shape;63;p1:notes">
            <a:extLst>
              <a:ext uri="{FF2B5EF4-FFF2-40B4-BE49-F238E27FC236}">
                <a16:creationId xmlns:a16="http://schemas.microsoft.com/office/drawing/2014/main" id="{FCB5BD94-EE1B-A82B-2FB6-99EC3F2FDB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>
            <a:extLst>
              <a:ext uri="{FF2B5EF4-FFF2-40B4-BE49-F238E27FC236}">
                <a16:creationId xmlns:a16="http://schemas.microsoft.com/office/drawing/2014/main" id="{C582A47C-6191-B6AA-9DF7-58FA5665E9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252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95A7D727-440C-05DA-7E7E-737DF0C6F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>
            <a:extLst>
              <a:ext uri="{FF2B5EF4-FFF2-40B4-BE49-F238E27FC236}">
                <a16:creationId xmlns:a16="http://schemas.microsoft.com/office/drawing/2014/main" id="{E8C45DEA-4115-A1EF-C86E-52DAD484AE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/>
          </a:p>
        </p:txBody>
      </p:sp>
      <p:sp>
        <p:nvSpPr>
          <p:cNvPr id="63" name="Google Shape;63;p1:notes">
            <a:extLst>
              <a:ext uri="{FF2B5EF4-FFF2-40B4-BE49-F238E27FC236}">
                <a16:creationId xmlns:a16="http://schemas.microsoft.com/office/drawing/2014/main" id="{E465F54A-FE29-3C54-1F60-21CB98B94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>
            <a:extLst>
              <a:ext uri="{FF2B5EF4-FFF2-40B4-BE49-F238E27FC236}">
                <a16:creationId xmlns:a16="http://schemas.microsoft.com/office/drawing/2014/main" id="{A284D587-7919-6784-AE19-9BC166CDC4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30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3527A6F9-15EA-8BC3-B310-BE3CBA2C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>
            <a:extLst>
              <a:ext uri="{FF2B5EF4-FFF2-40B4-BE49-F238E27FC236}">
                <a16:creationId xmlns:a16="http://schemas.microsoft.com/office/drawing/2014/main" id="{732C60AF-7F79-A443-FB1B-9D91F6A3C4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/>
          </a:p>
        </p:txBody>
      </p:sp>
      <p:sp>
        <p:nvSpPr>
          <p:cNvPr id="63" name="Google Shape;63;p1:notes">
            <a:extLst>
              <a:ext uri="{FF2B5EF4-FFF2-40B4-BE49-F238E27FC236}">
                <a16:creationId xmlns:a16="http://schemas.microsoft.com/office/drawing/2014/main" id="{0A7F4877-82D7-F273-B53C-552D47C7E6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>
            <a:extLst>
              <a:ext uri="{FF2B5EF4-FFF2-40B4-BE49-F238E27FC236}">
                <a16:creationId xmlns:a16="http://schemas.microsoft.com/office/drawing/2014/main" id="{66AECE58-D28B-B1C2-4851-CB1A8B7A90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96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/>
          </a:p>
        </p:txBody>
      </p:sp>
      <p:sp>
        <p:nvSpPr>
          <p:cNvPr id="83" name="Google Shape;83;g323389b6a4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FDEA8AD0-AD58-616B-75A8-FC430EBC5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1849CB5B-6C15-727B-C5F0-C28DB12604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D78EA9F8-EB03-1C1E-5D43-0DDDB6DABB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315D8B8B-ECD3-E95F-30AA-EB12B9834C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6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C4D49D9B-E000-3511-8D15-DA6847410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66B04656-37B3-3543-5C00-8DAB7C9A5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91054D9D-737C-F6FA-F8ED-74CD43DE57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E1B914C2-CFA5-507C-48CE-6E3431C650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77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33A49762-2D72-C611-1C66-C7E9AA01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B50A8C68-CAE7-840D-EF44-322715B16E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1E4124F6-C080-EB5E-F2E4-937A3326EE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6075EE46-0ABD-54EB-324E-94D2C0BB12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79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98B57976-1172-A6BD-1AE6-A4C494BA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B8244983-1675-86E8-E480-D6B2729CE4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0EBCAE38-1FE3-4FD4-4673-8F58317F9B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0DDC9E30-D1AD-E7B2-80B6-7694FDE9E0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95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F514B4C9-A2CB-0432-4E00-51BCC893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7ABFACF1-28D9-9473-06ED-57E4137603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2AA4FFBC-00A4-7BA7-FD76-5DE28EF986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9E8B0680-5B45-B858-53B9-7C9FA1175E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817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36F06314-0C19-A556-35B6-88F9D5A7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389b6a49_0_11:notes">
            <a:extLst>
              <a:ext uri="{FF2B5EF4-FFF2-40B4-BE49-F238E27FC236}">
                <a16:creationId xmlns:a16="http://schemas.microsoft.com/office/drawing/2014/main" id="{86E68B79-77ED-AA4F-C695-8D84189A59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 sz="1400"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/>
          </a:p>
        </p:txBody>
      </p:sp>
      <p:sp>
        <p:nvSpPr>
          <p:cNvPr id="83" name="Google Shape;83;g323389b6a49_0_11:notes">
            <a:extLst>
              <a:ext uri="{FF2B5EF4-FFF2-40B4-BE49-F238E27FC236}">
                <a16:creationId xmlns:a16="http://schemas.microsoft.com/office/drawing/2014/main" id="{799D75C1-34B1-AE93-8A2B-764896BC3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3389b6a49_0_11:notes">
            <a:extLst>
              <a:ext uri="{FF2B5EF4-FFF2-40B4-BE49-F238E27FC236}">
                <a16:creationId xmlns:a16="http://schemas.microsoft.com/office/drawing/2014/main" id="{931292A8-468F-36A2-9A72-D319D52418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70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567360" y="1653480"/>
            <a:ext cx="6428160" cy="111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 rot="5400000">
            <a:off x="3114720" y="1006559"/>
            <a:ext cx="1333080" cy="5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 rot="5400000">
            <a:off x="4860132" y="2183607"/>
            <a:ext cx="2665413" cy="160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 rot="5400000">
            <a:off x="1569244" y="651669"/>
            <a:ext cx="2665413" cy="467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>
            <a:spLocks noGrp="1"/>
          </p:cNvSpPr>
          <p:nvPr>
            <p:ph type="ctrTitle"/>
          </p:nvPr>
        </p:nvSpPr>
        <p:spPr>
          <a:xfrm>
            <a:off x="944563" y="873125"/>
            <a:ext cx="5667375" cy="18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ubTitle" idx="1"/>
          </p:nvPr>
        </p:nvSpPr>
        <p:spPr>
          <a:xfrm>
            <a:off x="944563" y="2801938"/>
            <a:ext cx="5667375" cy="128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567360" y="1653480"/>
            <a:ext cx="6428160" cy="111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1134360" y="2986919"/>
            <a:ext cx="5293800" cy="133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515938" y="1330325"/>
            <a:ext cx="6516687" cy="221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515938" y="3570288"/>
            <a:ext cx="6516687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8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81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72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72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72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72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567360" y="1653480"/>
            <a:ext cx="6428160" cy="111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35063" y="2987675"/>
            <a:ext cx="2570162" cy="133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3857625" y="2987675"/>
            <a:ext cx="2570163" cy="133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520700" y="284163"/>
            <a:ext cx="6516688" cy="10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520700" y="1308100"/>
            <a:ext cx="319722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520700" y="1947863"/>
            <a:ext cx="3197225" cy="286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3"/>
          </p:nvPr>
        </p:nvSpPr>
        <p:spPr>
          <a:xfrm>
            <a:off x="3825875" y="1308100"/>
            <a:ext cx="321151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4"/>
          </p:nvPr>
        </p:nvSpPr>
        <p:spPr>
          <a:xfrm>
            <a:off x="3825875" y="1947863"/>
            <a:ext cx="3211513" cy="286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800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1pPr>
            <a:lvl2pPr marL="914400" lvl="1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2pPr>
            <a:lvl3pPr marL="1371600" lvl="2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Char char="–"/>
              <a:defRPr/>
            </a:lvl4pPr>
            <a:lvl5pPr marL="2286000" lvl="4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5pPr>
            <a:lvl6pPr marL="2743200" lvl="5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6pPr>
            <a:lvl7pPr marL="3200400" lvl="6" indent="-280035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7pPr>
            <a:lvl8pPr marL="3657600" lvl="7" indent="-280034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Char char="●"/>
              <a:defRPr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567360" y="1653480"/>
            <a:ext cx="6428160" cy="111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520700" y="355600"/>
            <a:ext cx="2436813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3213100" y="768350"/>
            <a:ext cx="3824288" cy="379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Char char="●"/>
              <a:defRPr sz="3200"/>
            </a:lvl1pPr>
            <a:lvl2pPr marL="914400" lvl="1" indent="-36195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2100"/>
              <a:buChar char="–"/>
              <a:defRPr sz="2800"/>
            </a:lvl2pPr>
            <a:lvl3pPr marL="1371600" lvl="2" indent="-29718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080"/>
              <a:buChar char="●"/>
              <a:defRPr sz="2400"/>
            </a:lvl3pPr>
            <a:lvl4pPr marL="1828800" lvl="3" indent="-32385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500"/>
              <a:buChar char="–"/>
              <a:defRPr sz="2000"/>
            </a:lvl4pPr>
            <a:lvl5pPr marL="2286000" lvl="4" indent="-28575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2000"/>
            </a:lvl5pPr>
            <a:lvl6pPr marL="2743200" lvl="5" indent="-28575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2000"/>
            </a:lvl6pPr>
            <a:lvl7pPr marL="3200400" lvl="6" indent="-28575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2000"/>
            </a:lvl7pPr>
            <a:lvl8pPr marL="3657600" lvl="7" indent="-28575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2"/>
          </p:nvPr>
        </p:nvSpPr>
        <p:spPr>
          <a:xfrm>
            <a:off x="520700" y="1600200"/>
            <a:ext cx="2436813" cy="296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05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54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5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520700" y="355600"/>
            <a:ext cx="2436813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>
            <a:spLocks noGrp="1"/>
          </p:cNvSpPr>
          <p:nvPr>
            <p:ph type="pic" idx="2"/>
          </p:nvPr>
        </p:nvSpPr>
        <p:spPr>
          <a:xfrm>
            <a:off x="3213100" y="768350"/>
            <a:ext cx="3824288" cy="379095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520700" y="1600200"/>
            <a:ext cx="2436813" cy="296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05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54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75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45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/>
          <p:nvPr userDrawn="1"/>
        </p:nvSpPr>
        <p:spPr>
          <a:xfrm>
            <a:off x="0" y="4870800"/>
            <a:ext cx="7559640" cy="4568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15455"/>
          </a:solidFill>
          <a:ln>
            <a:noFill/>
          </a:ln>
        </p:spPr>
        <p:txBody>
          <a:bodyPr spcFirstLastPara="1" wrap="square" lIns="45700" tIns="45000" rIns="457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4"/>
          <p:cNvSpPr txBox="1">
            <a:spLocks noGrp="1"/>
          </p:cNvSpPr>
          <p:nvPr>
            <p:ph type="title"/>
          </p:nvPr>
        </p:nvSpPr>
        <p:spPr>
          <a:xfrm>
            <a:off x="567360" y="1653480"/>
            <a:ext cx="6428160" cy="111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body" idx="1"/>
          </p:nvPr>
        </p:nvSpPr>
        <p:spPr>
          <a:xfrm>
            <a:off x="1134360" y="2986919"/>
            <a:ext cx="5293800" cy="133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marR="0" lvl="0" indent="-2800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–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0035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–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0035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80035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0035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80034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ldNum" idx="12"/>
          </p:nvPr>
        </p:nvSpPr>
        <p:spPr>
          <a:xfrm>
            <a:off x="6917760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ert-environnement.f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/>
          <p:nvPr/>
        </p:nvSpPr>
        <p:spPr>
          <a:xfrm>
            <a:off x="194873" y="1308758"/>
            <a:ext cx="7172794" cy="9988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sz="2400" i="0" u="none" strike="noStrike" cap="all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Méthanisation : des désordres dans le gaz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endParaRPr lang="fr-FR" sz="1200" b="1" i="0" u="none" strike="noStrike" cap="all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sz="2100" b="1" i="1" u="none" strike="noStrike" cap="all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Point de vue de l'expert judiciaire</a:t>
            </a:r>
            <a:endParaRPr lang="fr-FR" i="1" cap="all" dirty="0"/>
          </a:p>
        </p:txBody>
      </p:sp>
      <p:sp>
        <p:nvSpPr>
          <p:cNvPr id="67" name="Google Shape;67;p1"/>
          <p:cNvSpPr txBox="1">
            <a:spLocks noGrp="1"/>
          </p:cNvSpPr>
          <p:nvPr>
            <p:ph type="sldNum" idx="12"/>
          </p:nvPr>
        </p:nvSpPr>
        <p:spPr>
          <a:xfrm>
            <a:off x="7229519" y="4960800"/>
            <a:ext cx="26676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sym typeface="Helvetica Neue"/>
              </a:rPr>
              <a:t>1</a:t>
            </a:fld>
            <a:endParaRPr sz="1400" b="0" i="0" u="none" strike="noStrike" cap="none">
              <a:solidFill>
                <a:schemeClr val="lt1"/>
              </a:solidFill>
              <a:sym typeface="Helvetica Neue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sym typeface="Arial"/>
              </a:rPr>
              <a:t>2025 – Maison des Polytechniciens</a:t>
            </a:r>
          </a:p>
        </p:txBody>
      </p:sp>
      <p:sp>
        <p:nvSpPr>
          <p:cNvPr id="69" name="Google Shape;69;p1"/>
          <p:cNvSpPr/>
          <p:nvPr/>
        </p:nvSpPr>
        <p:spPr>
          <a:xfrm>
            <a:off x="-2" y="2330302"/>
            <a:ext cx="7556500" cy="27237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Emmanuel ADLER, Dr </a:t>
            </a:r>
            <a:r>
              <a:rPr lang="fr-FR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fr-FR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Expert judiciaire inscrit sur la liste nationale de la Cour de Cassation</a:t>
            </a:r>
          </a:p>
          <a:p>
            <a:pPr lvl="0" algn="ctr">
              <a:buSzPts val="2100"/>
            </a:pPr>
            <a:r>
              <a:rPr lang="fr-FR" b="1" dirty="0">
                <a:latin typeface="Calibri"/>
                <a:ea typeface="Calibri"/>
                <a:cs typeface="Calibri"/>
                <a:sym typeface="Calibri"/>
              </a:rPr>
              <a:t>Cour d’Appel et Cour d’Appel Administrative de Lyon </a:t>
            </a:r>
          </a:p>
          <a:p>
            <a:pPr lvl="0" algn="ctr">
              <a:buSzPts val="2100"/>
            </a:pPr>
            <a:r>
              <a:rPr lang="fr-FR" b="1" dirty="0">
                <a:latin typeface="Calibri"/>
                <a:ea typeface="Calibri"/>
                <a:cs typeface="Calibri"/>
                <a:sym typeface="Calibri"/>
              </a:rPr>
              <a:t>Membre de la Cie </a:t>
            </a:r>
            <a:r>
              <a:rPr lang="fr-FR" b="1" dirty="0" err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r-FR" b="1" baseline="30000" dirty="0" err="1">
                <a:latin typeface="Calibri"/>
                <a:ea typeface="Calibri"/>
                <a:cs typeface="Calibri"/>
                <a:sym typeface="Calibri"/>
              </a:rPr>
              <a:t>ale</a:t>
            </a:r>
            <a:r>
              <a:rPr lang="fr-FR" b="1" dirty="0">
                <a:latin typeface="Calibri"/>
                <a:ea typeface="Calibri"/>
                <a:cs typeface="Calibri"/>
                <a:sym typeface="Calibri"/>
              </a:rPr>
              <a:t> des Experts de Justice en Environnement CNEJE</a:t>
            </a:r>
          </a:p>
          <a:p>
            <a:pPr lvl="0" algn="ctr">
              <a:buSzPts val="2100"/>
            </a:pPr>
            <a:endParaRPr lang="fr-FR" sz="600" b="1" dirty="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100"/>
            </a:pPr>
            <a:r>
              <a:rPr lang="fr-FR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Chercheur associé à l’Ecole des Ponts et au CNRS-LARHRA</a:t>
            </a:r>
          </a:p>
          <a:p>
            <a:pPr algn="ctr">
              <a:buSzPts val="2100"/>
            </a:pPr>
            <a:r>
              <a:rPr lang="fr-FR" b="1" dirty="0">
                <a:latin typeface="Calibri"/>
                <a:ea typeface="Calibri"/>
                <a:cs typeface="Calibri"/>
                <a:sym typeface="Calibri"/>
              </a:rPr>
              <a:t>Président du RISPO – Réseau Interprofessionnel des Sous-Produits Organiques</a:t>
            </a:r>
          </a:p>
          <a:p>
            <a:pPr algn="ctr">
              <a:buSzPts val="2100"/>
            </a:pPr>
            <a:endParaRPr lang="fr-FR" sz="1200" dirty="0"/>
          </a:p>
          <a:p>
            <a:pPr algn="ctr">
              <a:buSzPts val="2100"/>
            </a:pPr>
            <a:endParaRPr lang="fr-FR"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Cabinet ACONSULT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116 rue Pierre Dumond – 69 290 Craponne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b="1" i="1" dirty="0">
                <a:latin typeface="Calibri"/>
                <a:ea typeface="Calibri"/>
                <a:cs typeface="Calibri"/>
                <a:sym typeface="Calibri"/>
                <a:hlinkClick r:id="rId3"/>
              </a:rPr>
              <a:t>www.expert-environnement.fr</a:t>
            </a:r>
            <a:r>
              <a:rPr lang="fr-FR" b="1" i="1" dirty="0">
                <a:latin typeface="Calibri"/>
                <a:ea typeface="Calibri"/>
                <a:cs typeface="Calibri"/>
                <a:sym typeface="Calibri"/>
              </a:rPr>
              <a:t>                        adler@expert-environnement.fr</a:t>
            </a:r>
            <a:endParaRPr lang="fr-FR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endParaRPr lang="fr-FR" sz="11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98009B-3670-9B37-7105-CD11465A5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777" y="4009868"/>
            <a:ext cx="322103" cy="3703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2B7CCC-C3A6-7381-CB50-47D255C01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890" y="28734"/>
            <a:ext cx="285750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C9971587-E335-91E8-28E5-2738A7A04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2AE99A70-EE78-FC7D-3F1F-B0B5C4020A4C}"/>
              </a:ext>
            </a:extLst>
          </p:cNvPr>
          <p:cNvSpPr txBox="1"/>
          <p:nvPr/>
        </p:nvSpPr>
        <p:spPr>
          <a:xfrm>
            <a:off x="6862115" y="4969818"/>
            <a:ext cx="590573" cy="2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4896DDC-46A9-4BF5-96AB-3D192308E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3D6F7614-A59F-4A66-2D00-69921247C44F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73A944-4773-D4F6-BF40-658CFF43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51" y="544147"/>
            <a:ext cx="6406560" cy="43351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18D12D-6B03-426F-4104-698DCEE918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89" t="50000" r="14005" b="27544"/>
          <a:stretch/>
        </p:blipFill>
        <p:spPr>
          <a:xfrm>
            <a:off x="1191719" y="66207"/>
            <a:ext cx="3835049" cy="6758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F8FE70-BA7F-8564-5EB8-74AE29F6BC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68" t="82933" r="37892" b="-1344"/>
          <a:stretch/>
        </p:blipFill>
        <p:spPr>
          <a:xfrm>
            <a:off x="5067478" y="82080"/>
            <a:ext cx="1419284" cy="659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3048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A7819478-C9E7-0CBA-3CF1-DC62206D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93A4FFAF-0E07-9764-F9E6-4DA3EC059886}"/>
              </a:ext>
            </a:extLst>
          </p:cNvPr>
          <p:cNvSpPr txBox="1"/>
          <p:nvPr/>
        </p:nvSpPr>
        <p:spPr>
          <a:xfrm>
            <a:off x="6843704" y="4969818"/>
            <a:ext cx="608984" cy="3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142C8-CBC3-2652-4A70-BCEE922A1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2018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graphics5">
            <a:extLst>
              <a:ext uri="{FF2B5EF4-FFF2-40B4-BE49-F238E27FC236}">
                <a16:creationId xmlns:a16="http://schemas.microsoft.com/office/drawing/2014/main" id="{FEE3A6BC-6C44-EF4E-3347-39C5AA6B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3058" r="1476" b="1622"/>
          <a:stretch>
            <a:fillRect/>
          </a:stretch>
        </p:blipFill>
        <p:spPr bwMode="auto">
          <a:xfrm>
            <a:off x="693947" y="942258"/>
            <a:ext cx="6149757" cy="3123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C7FF2A8-2EFB-F2B5-3D9D-21BA3C50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797" y="4065433"/>
            <a:ext cx="45143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Méthanisation de déchets ménagers (voie pâteuse)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Usine TMB </a:t>
            </a:r>
            <a:r>
              <a:rPr kumimoji="0" lang="fr-FR" altLang="fr-FR" sz="1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Biopôle</a:t>
            </a: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 d’Angers en 2010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latin typeface="+mj-lt"/>
              </a:rPr>
              <a:t>Abandon pour problème d’odeurs - riverains</a:t>
            </a:r>
            <a:endParaRPr kumimoji="0" lang="fr-FR" altLang="fr-F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B9D3D7-5C85-21C3-2BD3-BAA4397F3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928" y="-1210805"/>
            <a:ext cx="3187182" cy="34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94EFC12-A024-B05D-9D44-A9640AD8F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5" y="443979"/>
            <a:ext cx="73677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pas de rubrique méthanisation dans la nouvelle nomenclature des experts de justice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CB35A60-C91D-6402-D53B-81BDB3BC1A21}"/>
              </a:ext>
            </a:extLst>
          </p:cNvPr>
          <p:cNvCxnSpPr/>
          <p:nvPr/>
        </p:nvCxnSpPr>
        <p:spPr>
          <a:xfrm>
            <a:off x="2248069" y="897271"/>
            <a:ext cx="2727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02E8F362-24F3-2107-3B1D-752EBB3E63D4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</p:spTree>
    <p:extLst>
      <p:ext uri="{BB962C8B-B14F-4D97-AF65-F5344CB8AC3E}">
        <p14:creationId xmlns:p14="http://schemas.microsoft.com/office/powerpoint/2010/main" val="207351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2EABC39F-3AA4-32B8-54A8-73C19354C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EC309D70-B382-AD94-767D-F89945B78D1E}"/>
              </a:ext>
            </a:extLst>
          </p:cNvPr>
          <p:cNvSpPr txBox="1"/>
          <p:nvPr/>
        </p:nvSpPr>
        <p:spPr>
          <a:xfrm>
            <a:off x="6862115" y="4969818"/>
            <a:ext cx="590573" cy="2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C3EEAF-0B08-2CC7-098A-67CBA2A4F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graphics8">
            <a:extLst>
              <a:ext uri="{FF2B5EF4-FFF2-40B4-BE49-F238E27FC236}">
                <a16:creationId xmlns:a16="http://schemas.microsoft.com/office/drawing/2014/main" id="{5174F113-35E3-6B80-703E-3ADAD453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13">
            <a:off x="1483703" y="528600"/>
            <a:ext cx="4134656" cy="324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4447814-F9CE-846B-6325-D0BE79710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171962"/>
            <a:ext cx="75565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Méthanisation agricole voie liquide (54)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Vis </a:t>
            </a: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Arial Unicode MS"/>
                <a:cs typeface="Times New Roman" panose="02020603050405020304" pitchFamily="18" charset="0"/>
              </a:rPr>
              <a:t>d’incorporation et de mélange de capacité nettement insuffisante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latin typeface="+mj-lt"/>
                <a:cs typeface="Times New Roman" panose="02020603050405020304" pitchFamily="18" charset="0"/>
              </a:rPr>
              <a:t>Centrale à l’arrêt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239DEF-A6C3-940F-EFEE-825813461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780" y="-14478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36E71F9D-E055-31BE-4F8E-0AB79F048CD5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</p:spTree>
    <p:extLst>
      <p:ext uri="{BB962C8B-B14F-4D97-AF65-F5344CB8AC3E}">
        <p14:creationId xmlns:p14="http://schemas.microsoft.com/office/powerpoint/2010/main" val="211299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178B218F-5994-3929-583F-93C9F9FE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F7F4BC02-30EB-F15B-A2F1-BFDB20917B51}"/>
              </a:ext>
            </a:extLst>
          </p:cNvPr>
          <p:cNvSpPr txBox="1"/>
          <p:nvPr/>
        </p:nvSpPr>
        <p:spPr>
          <a:xfrm>
            <a:off x="6862115" y="4969818"/>
            <a:ext cx="590573" cy="24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A4F53F9-8C01-9005-DE6C-6579B2B9D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2018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7" name="graphics6">
            <a:extLst>
              <a:ext uri="{FF2B5EF4-FFF2-40B4-BE49-F238E27FC236}">
                <a16:creationId xmlns:a16="http://schemas.microsoft.com/office/drawing/2014/main" id="{E57ECEBA-5F17-182D-2E98-47C67048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032"/>
            <a:ext cx="4087709" cy="3066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phics7">
            <a:extLst>
              <a:ext uri="{FF2B5EF4-FFF2-40B4-BE49-F238E27FC236}">
                <a16:creationId xmlns:a16="http://schemas.microsoft.com/office/drawing/2014/main" id="{0AC202AE-EDF9-CB27-26BC-C9842D78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/>
          <a:stretch>
            <a:fillRect/>
          </a:stretch>
        </p:blipFill>
        <p:spPr bwMode="auto">
          <a:xfrm>
            <a:off x="4087709" y="767032"/>
            <a:ext cx="3478628" cy="3066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0924616-8B0B-D9EB-22A9-2D0193B00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928" y="-1210805"/>
            <a:ext cx="3187182" cy="34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Google Shape;68;p1">
            <a:extLst>
              <a:ext uri="{FF2B5EF4-FFF2-40B4-BE49-F238E27FC236}">
                <a16:creationId xmlns:a16="http://schemas.microsoft.com/office/drawing/2014/main" id="{D271015A-8B62-8873-FDF3-4F39A0D677E3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B52D97E-0374-65E2-39F4-ACC284781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7" y="4012733"/>
            <a:ext cx="75565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Méthanisation agricole voie pâteuse discontinue (03)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Explosion de la cuve de </a:t>
            </a:r>
            <a:r>
              <a:rPr kumimoji="0" lang="fr-FR" altLang="fr-FR" sz="1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percolats</a:t>
            </a: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 sur un méthaniseur agricole (03)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cala Sans" charset="0"/>
              </a:rPr>
              <a:t>Vis </a:t>
            </a: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Arial Unicode MS"/>
                <a:cs typeface="Times New Roman" panose="02020603050405020304" pitchFamily="18" charset="0"/>
              </a:rPr>
              <a:t>d’incorporation et de mélange de capacité nettement insuffisant</a:t>
            </a:r>
          </a:p>
        </p:txBody>
      </p:sp>
    </p:spTree>
    <p:extLst>
      <p:ext uri="{BB962C8B-B14F-4D97-AF65-F5344CB8AC3E}">
        <p14:creationId xmlns:p14="http://schemas.microsoft.com/office/powerpoint/2010/main" val="272813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FDF0D0E0-11A6-5757-7C75-2D40B2B3E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96CEFB8E-5338-07DD-720F-5F8BBCB734B9}"/>
              </a:ext>
            </a:extLst>
          </p:cNvPr>
          <p:cNvSpPr txBox="1"/>
          <p:nvPr/>
        </p:nvSpPr>
        <p:spPr>
          <a:xfrm>
            <a:off x="6757416" y="4969818"/>
            <a:ext cx="695272" cy="26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F1DCEEC-06E7-EB06-9017-D0266B60F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101" name="graphics10">
            <a:extLst>
              <a:ext uri="{FF2B5EF4-FFF2-40B4-BE49-F238E27FC236}">
                <a16:creationId xmlns:a16="http://schemas.microsoft.com/office/drawing/2014/main" id="{A1F8D16A-8B8A-CE51-495A-42673AD35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2"/>
          <a:stretch/>
        </p:blipFill>
        <p:spPr bwMode="auto">
          <a:xfrm>
            <a:off x="3705797" y="536617"/>
            <a:ext cx="3628180" cy="23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graphics11">
            <a:extLst>
              <a:ext uri="{FF2B5EF4-FFF2-40B4-BE49-F238E27FC236}">
                <a16:creationId xmlns:a16="http://schemas.microsoft.com/office/drawing/2014/main" id="{01B31833-3FF9-75D1-F0F8-0EA4E493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5" y="1783993"/>
            <a:ext cx="3321970" cy="24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17CB1A51-BB5D-4750-51AE-30B3897FD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780" y="-14478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6BEDA55-70D0-3CB0-0356-4CDBFBFEC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748" y="4351587"/>
            <a:ext cx="76482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méthaniseur agricole (18)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Cuve de méthanisation vidée et curée pour inspection contradictoire – centrale à l’arrêt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59D739-434B-7292-762E-7CE0065878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464" t="422" r="29306" b="47934"/>
          <a:stretch/>
        </p:blipFill>
        <p:spPr>
          <a:xfrm>
            <a:off x="237162" y="83820"/>
            <a:ext cx="2374992" cy="168052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B2A8E24-D859-59DA-DDCF-3A08971C7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797" y="2424039"/>
            <a:ext cx="40487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Google Shape;68;p1">
            <a:extLst>
              <a:ext uri="{FF2B5EF4-FFF2-40B4-BE49-F238E27FC236}">
                <a16:creationId xmlns:a16="http://schemas.microsoft.com/office/drawing/2014/main" id="{0F73C205-E6E6-EE10-0035-B476C92FA336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</p:spTree>
    <p:extLst>
      <p:ext uri="{BB962C8B-B14F-4D97-AF65-F5344CB8AC3E}">
        <p14:creationId xmlns:p14="http://schemas.microsoft.com/office/powerpoint/2010/main" val="267263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DA843D29-3614-8774-1198-7FA45C372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>
            <a:extLst>
              <a:ext uri="{FF2B5EF4-FFF2-40B4-BE49-F238E27FC236}">
                <a16:creationId xmlns:a16="http://schemas.microsoft.com/office/drawing/2014/main" id="{86D04703-FE07-776E-E2DB-3A2BD1AF4B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862115" y="4960800"/>
            <a:ext cx="634164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0201C2-AB4E-24A0-9C6C-8A9350FB7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62" y="94200"/>
            <a:ext cx="2834317" cy="2157139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1A61F35C-2242-ACA8-6FC5-07B623FCE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8"/>
          <a:stretch>
            <a:fillRect/>
          </a:stretch>
        </p:blipFill>
        <p:spPr bwMode="auto">
          <a:xfrm>
            <a:off x="3348699" y="94200"/>
            <a:ext cx="3963239" cy="2200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5C2522-C027-D6D5-1415-ECF0B2656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753" y="2334545"/>
            <a:ext cx="2619375" cy="19650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EB1968-DFD2-052D-E443-EA290E5FC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12" y="2334545"/>
            <a:ext cx="2619375" cy="19621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279669-F998-AA4E-A1C6-74BB20057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794" y="2337888"/>
            <a:ext cx="1471613" cy="1962150"/>
          </a:xfrm>
          <a:prstGeom prst="rect">
            <a:avLst/>
          </a:prstGeom>
        </p:spPr>
      </p:pic>
      <p:sp>
        <p:nvSpPr>
          <p:cNvPr id="2" name="Google Shape;68;p1">
            <a:extLst>
              <a:ext uri="{FF2B5EF4-FFF2-40B4-BE49-F238E27FC236}">
                <a16:creationId xmlns:a16="http://schemas.microsoft.com/office/drawing/2014/main" id="{AE69E643-11F5-0EB7-4453-1B3A1816E601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E0E8FB1-5515-059F-EC17-00FA4CF75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748" y="4320591"/>
            <a:ext cx="76482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méthaniseur agricole (18)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 charset="0"/>
              </a:rPr>
              <a:t>Cuve de méthanisation vidée et curée pour inspection contradictoire – centrale à l’arrêt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7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4E44CBDE-1D34-AF01-F465-AA3D9DFE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>
            <a:extLst>
              <a:ext uri="{FF2B5EF4-FFF2-40B4-BE49-F238E27FC236}">
                <a16:creationId xmlns:a16="http://schemas.microsoft.com/office/drawing/2014/main" id="{7AA1CA7D-7E17-9768-832C-1FDEE9602956}"/>
              </a:ext>
            </a:extLst>
          </p:cNvPr>
          <p:cNvSpPr/>
          <p:nvPr/>
        </p:nvSpPr>
        <p:spPr>
          <a:xfrm>
            <a:off x="0" y="173303"/>
            <a:ext cx="7556500" cy="7372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sz="2100" b="1" i="0" u="none" strike="noStrike" cap="all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r>
              <a:rPr lang="fr-FR" sz="2100" b="1" i="0" u="none" strike="noStrike" cap="all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sur l'expertise judiciaire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fr-FR" sz="2100" b="1" i="0" u="none" strike="noStrike" cap="all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méthanisation</a:t>
            </a:r>
            <a:endParaRPr lang="fr-FR" cap="all" dirty="0"/>
          </a:p>
        </p:txBody>
      </p:sp>
      <p:sp>
        <p:nvSpPr>
          <p:cNvPr id="67" name="Google Shape;67;p1">
            <a:extLst>
              <a:ext uri="{FF2B5EF4-FFF2-40B4-BE49-F238E27FC236}">
                <a16:creationId xmlns:a16="http://schemas.microsoft.com/office/drawing/2014/main" id="{B5A882D2-CE6F-01B5-98C9-B3B7DF9434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962931" y="4960800"/>
            <a:ext cx="533348" cy="31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66;p1">
            <a:extLst>
              <a:ext uri="{FF2B5EF4-FFF2-40B4-BE49-F238E27FC236}">
                <a16:creationId xmlns:a16="http://schemas.microsoft.com/office/drawing/2014/main" id="{153B98EF-0CDA-1FC4-74BF-609290FD3AA4}"/>
              </a:ext>
            </a:extLst>
          </p:cNvPr>
          <p:cNvSpPr/>
          <p:nvPr/>
        </p:nvSpPr>
        <p:spPr>
          <a:xfrm>
            <a:off x="99753" y="1110251"/>
            <a:ext cx="7396526" cy="16297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Char char="-"/>
            </a:pPr>
            <a:r>
              <a:rPr lang="fr-FR" sz="2000" b="1" dirty="0">
                <a:latin typeface="Calibri"/>
                <a:ea typeface="Calibri"/>
                <a:cs typeface="Calibri"/>
                <a:sym typeface="Calibri"/>
              </a:rPr>
              <a:t>distinguer la qualité de l’acte de construction de l’exploitation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Char char="-"/>
            </a:pPr>
            <a:r>
              <a:rPr lang="fr-FR" sz="2000" b="1" dirty="0">
                <a:latin typeface="Calibri"/>
                <a:ea typeface="Calibri"/>
                <a:cs typeface="Calibri"/>
                <a:sym typeface="Calibri"/>
              </a:rPr>
              <a:t>s’entourer de sapiteurs spécialisés si besoin (thermique, Génie Civil, injection, équipements spécialisés type </a:t>
            </a:r>
            <a:r>
              <a:rPr lang="fr-FR" sz="2000" b="1" dirty="0" err="1">
                <a:latin typeface="Calibri"/>
                <a:ea typeface="Calibri"/>
                <a:cs typeface="Calibri"/>
                <a:sym typeface="Calibri"/>
              </a:rPr>
              <a:t>déconditionneur</a:t>
            </a:r>
            <a:r>
              <a:rPr lang="fr-FR" sz="2000" b="1" dirty="0">
                <a:latin typeface="Calibri"/>
                <a:ea typeface="Calibri"/>
                <a:cs typeface="Calibri"/>
                <a:sym typeface="Calibri"/>
              </a:rPr>
              <a:t>….)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Char char="-"/>
            </a:pPr>
            <a:r>
              <a:rPr lang="fr-FR" sz="2000" b="1" dirty="0">
                <a:latin typeface="Calibri"/>
                <a:ea typeface="Calibri"/>
                <a:cs typeface="Calibri"/>
                <a:sym typeface="Calibri"/>
              </a:rPr>
              <a:t>solliciter des devis constructeurs pour les travaux réparatoires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Char char="-"/>
            </a:pPr>
            <a:r>
              <a:rPr lang="fr-FR" sz="2000" b="1" dirty="0">
                <a:latin typeface="Calibri"/>
                <a:ea typeface="Calibri"/>
                <a:cs typeface="Calibri"/>
                <a:sym typeface="Calibri"/>
              </a:rPr>
              <a:t>rester modeste, car chaque installation présente des spécificités 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68F14E-FAB0-0749-E8B0-45317DA208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4" r="1" b="24039"/>
          <a:stretch/>
        </p:blipFill>
        <p:spPr>
          <a:xfrm>
            <a:off x="1275348" y="2790088"/>
            <a:ext cx="1852863" cy="20729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1A3466-8DC7-F91D-ECB5-37D61E153B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14" b="57938"/>
          <a:stretch/>
        </p:blipFill>
        <p:spPr>
          <a:xfrm>
            <a:off x="3251392" y="2786223"/>
            <a:ext cx="3570218" cy="2002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Google Shape;68;p1">
            <a:extLst>
              <a:ext uri="{FF2B5EF4-FFF2-40B4-BE49-F238E27FC236}">
                <a16:creationId xmlns:a16="http://schemas.microsoft.com/office/drawing/2014/main" id="{3587E878-9657-73CE-263A-5D7BB7DD8EF8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</p:spTree>
    <p:extLst>
      <p:ext uri="{BB962C8B-B14F-4D97-AF65-F5344CB8AC3E}">
        <p14:creationId xmlns:p14="http://schemas.microsoft.com/office/powerpoint/2010/main" val="1343086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88C53F55-EECF-9F5B-8DF4-D13A1FC9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>
            <a:extLst>
              <a:ext uri="{FF2B5EF4-FFF2-40B4-BE49-F238E27FC236}">
                <a16:creationId xmlns:a16="http://schemas.microsoft.com/office/drawing/2014/main" id="{0878B57B-49D4-42C1-B69E-3BA02EC5B4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940446" y="4960800"/>
            <a:ext cx="555833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sz="1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68;p1">
            <a:extLst>
              <a:ext uri="{FF2B5EF4-FFF2-40B4-BE49-F238E27FC236}">
                <a16:creationId xmlns:a16="http://schemas.microsoft.com/office/drawing/2014/main" id="{7DCDD0BC-D875-139F-D35F-0C0E0D925246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B265BE-01F5-6B33-2233-425CEE774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68" y="587115"/>
            <a:ext cx="5109752" cy="41597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05D14A-D139-451D-B443-D0A63FD2C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388" y="1296649"/>
            <a:ext cx="1430557" cy="19982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C83E5A-0ACC-09D5-FB88-6241CAAA44CB}"/>
              </a:ext>
            </a:extLst>
          </p:cNvPr>
          <p:cNvSpPr txBox="1"/>
          <p:nvPr/>
        </p:nvSpPr>
        <p:spPr>
          <a:xfrm>
            <a:off x="0" y="94200"/>
            <a:ext cx="75565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solidFill>
                  <a:schemeClr val="tx1"/>
                </a:solidFill>
              </a:rPr>
              <a:t>Merci de votre attention, des questions ?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4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147F4D0-4768-A095-B765-DE4EE749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graphics1">
            <a:extLst>
              <a:ext uri="{FF2B5EF4-FFF2-40B4-BE49-F238E27FC236}">
                <a16:creationId xmlns:a16="http://schemas.microsoft.com/office/drawing/2014/main" id="{40307240-CE4D-A358-6895-3E697F84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0" y="85182"/>
            <a:ext cx="6797609" cy="41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136BC65-D306-6399-F2BF-D356D4732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539" y="4290347"/>
            <a:ext cx="46474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cala Sans"/>
              </a:rPr>
              <a:t>options de la filière de méthanisation (ADEME, 2022)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26BC7F02-202F-D637-C2E7-1723327A19BF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/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62DCD2-EBE3-9655-76EB-9E3BA7B38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graphics2">
            <a:extLst>
              <a:ext uri="{FF2B5EF4-FFF2-40B4-BE49-F238E27FC236}">
                <a16:creationId xmlns:a16="http://schemas.microsoft.com/office/drawing/2014/main" id="{04937B4D-01B1-9007-470B-2F380F3E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5" y="161612"/>
            <a:ext cx="6406550" cy="4256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CA5405D-A33C-BFD6-78F9-878DB240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7162" y="440690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Chiffres clés de la méthanisation en France (ADEME, 2022)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F0C7FE33-E43B-BFD7-2507-B20451C1143C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96CEA8B9-C9D1-3612-BA45-48054EFC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E1661FB4-7B91-4F8C-207B-39427599405F}"/>
              </a:ext>
            </a:extLst>
          </p:cNvPr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3612384-651B-3E77-BA67-082D2B178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EB0DCAF5-BD15-5EF8-811F-3A697CF1A276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4F1C29-785C-5078-3ACC-7FF7F05C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7"/>
          <a:stretch/>
        </p:blipFill>
        <p:spPr>
          <a:xfrm>
            <a:off x="179882" y="636457"/>
            <a:ext cx="7272806" cy="4061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8CBA99-BCCD-C1D5-AC9C-10E27DD45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90" t="76702" r="30347" b="-1323"/>
          <a:stretch/>
        </p:blipFill>
        <p:spPr>
          <a:xfrm>
            <a:off x="3010004" y="61187"/>
            <a:ext cx="1536492" cy="5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5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F035ACC8-8B1F-1055-B3A9-CA1FE92D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924D80DB-C85F-7F84-930A-56D44E727955}"/>
              </a:ext>
            </a:extLst>
          </p:cNvPr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2EA1B3-61D3-BC1E-0077-94993D516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38FD775A-A380-0806-E5DD-3DEB97FB7168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713F0C-2E63-36BF-CD0D-ACAF320B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6" y="37475"/>
            <a:ext cx="7401128" cy="47368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9F745E-D3A7-3042-6043-302CEA8D6B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90" t="76702" r="30347" b="-1323"/>
          <a:stretch/>
        </p:blipFill>
        <p:spPr>
          <a:xfrm>
            <a:off x="184358" y="191124"/>
            <a:ext cx="1536492" cy="5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6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6BB500A2-2DF2-F4C8-F49B-816CCA493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AF4F61C0-BA39-E708-06AE-A75B043EE1B1}"/>
              </a:ext>
            </a:extLst>
          </p:cNvPr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E3CDBF5-6B93-09C2-84C5-E97FE298C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928471A4-6739-9DE1-4633-EFFCDBA068C3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8A2C6A-68E4-D9C7-0AE4-630E2557C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355"/>
            <a:ext cx="7452688" cy="42933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9EB74F-4E13-8EBC-6F72-2C2BA4E0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89" t="50000" r="14005" b="27544"/>
          <a:stretch/>
        </p:blipFill>
        <p:spPr>
          <a:xfrm>
            <a:off x="1191719" y="66207"/>
            <a:ext cx="3835049" cy="6758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E2041E-EC95-A8D8-8389-DBB5F3A360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68" t="82933" r="37892" b="-1344"/>
          <a:stretch/>
        </p:blipFill>
        <p:spPr>
          <a:xfrm>
            <a:off x="5067478" y="82080"/>
            <a:ext cx="1419284" cy="659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855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83519DE8-E0A3-9109-7CD6-14ACB3988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19509976-1613-0667-C39E-231F254F2C83}"/>
              </a:ext>
            </a:extLst>
          </p:cNvPr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8202D4D-16C1-7244-48E1-E07397DE0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5957E3DD-C745-C402-4E4A-9E155031C75F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480EEC-FCBC-404D-F2C4-AC5E5C24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7556500" cy="39767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8B8BD4-1D23-2B3E-0D63-73493F29B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89" t="50000" r="14005" b="27544"/>
          <a:stretch/>
        </p:blipFill>
        <p:spPr>
          <a:xfrm>
            <a:off x="1191719" y="66207"/>
            <a:ext cx="3835049" cy="6758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BE37AE-30E3-2C42-488E-1C087DFA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68" t="82933" r="37892" b="-1344"/>
          <a:stretch/>
        </p:blipFill>
        <p:spPr>
          <a:xfrm>
            <a:off x="5067478" y="82080"/>
            <a:ext cx="1419284" cy="659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26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F5D4B4D3-6EA8-D06A-7325-92FFA884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0E224E23-73F6-5FF5-F7AE-10133026C9F8}"/>
              </a:ext>
            </a:extLst>
          </p:cNvPr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25B12F7-FA24-944D-BC4F-DD2E2645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0A3AFB87-80D2-E1E2-0B76-5EBC450EE181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7F90DC-8742-4AF0-DA59-E17D379C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2626"/>
            <a:ext cx="7556500" cy="34890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1EBF04-F1E2-C606-01CC-F70E49A6AF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89" t="50000" r="14005" b="27544"/>
          <a:stretch/>
        </p:blipFill>
        <p:spPr>
          <a:xfrm>
            <a:off x="1191719" y="66207"/>
            <a:ext cx="3835049" cy="6758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8ACFB6-52AF-3101-B40A-C79ECBE7E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68" t="82933" r="37892" b="-1344"/>
          <a:stretch/>
        </p:blipFill>
        <p:spPr>
          <a:xfrm>
            <a:off x="5067478" y="82080"/>
            <a:ext cx="1419284" cy="659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749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21025A27-1F66-FC1E-B005-B9152249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3389b6a49_0_11">
            <a:extLst>
              <a:ext uri="{FF2B5EF4-FFF2-40B4-BE49-F238E27FC236}">
                <a16:creationId xmlns:a16="http://schemas.microsoft.com/office/drawing/2014/main" id="{785F46D3-7364-B4DC-1424-9CA8B365A354}"/>
              </a:ext>
            </a:extLst>
          </p:cNvPr>
          <p:cNvSpPr txBox="1"/>
          <p:nvPr/>
        </p:nvSpPr>
        <p:spPr>
          <a:xfrm>
            <a:off x="7185988" y="4969818"/>
            <a:ext cx="2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482996-00D5-F515-A73B-59551C929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419E9982-5A81-CF69-1FA3-8AE6A3D3EAA6}"/>
              </a:ext>
            </a:extLst>
          </p:cNvPr>
          <p:cNvSpPr/>
          <p:nvPr/>
        </p:nvSpPr>
        <p:spPr>
          <a:xfrm>
            <a:off x="694385" y="4883750"/>
            <a:ext cx="6406560" cy="4666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 </a:t>
            </a:r>
            <a:r>
              <a:rPr lang="fr-FR" sz="1200" b="1" i="1" dirty="0">
                <a:solidFill>
                  <a:schemeClr val="lt1"/>
                </a:solidFill>
              </a:rPr>
              <a:t>Méthanisation : des désordres dans le gaz</a:t>
            </a:r>
            <a:r>
              <a:rPr lang="fr-FR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lang="fr-FR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lt1"/>
                </a:solidFill>
              </a:rPr>
              <a:t>9 avril </a:t>
            </a:r>
            <a:r>
              <a:rPr lang="fr-FR" sz="1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– Maison des Polytechniciens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5A7DDC-22B2-DE45-B992-4BC27E26A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781"/>
            <a:ext cx="7556500" cy="37424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D5BB19-3C2F-2A6C-241C-A0FD1AD930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89" t="50000" r="14005" b="27544"/>
          <a:stretch/>
        </p:blipFill>
        <p:spPr>
          <a:xfrm>
            <a:off x="1191719" y="66207"/>
            <a:ext cx="3835049" cy="6758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6ACAB2-BA49-EF1D-68D7-126F75793D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68" t="82933" r="37892" b="-1344"/>
          <a:stretch/>
        </p:blipFill>
        <p:spPr>
          <a:xfrm>
            <a:off x="5067478" y="82080"/>
            <a:ext cx="1419284" cy="659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03059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4333</TotalTime>
  <Words>594</Words>
  <Application>Microsoft Office PowerPoint</Application>
  <PresentationFormat>Personnalisé</PresentationFormat>
  <Paragraphs>106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Noto Sans Symbols</vt:lpstr>
      <vt:lpstr>Arial</vt:lpstr>
      <vt:lpstr>Calibri</vt:lpstr>
      <vt:lpstr>Times New Roman</vt:lpstr>
      <vt:lpstr>Helvetica Neue</vt:lpstr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Gaël</dc:creator>
  <cp:lastModifiedBy>User</cp:lastModifiedBy>
  <cp:revision>43</cp:revision>
  <dcterms:modified xsi:type="dcterms:W3CDTF">2025-04-09T14:59:31Z</dcterms:modified>
</cp:coreProperties>
</file>